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Suranna"/>
      <p:regular r:id="rId33"/>
    </p:embeddedFont>
    <p:embeddedFont>
      <p:font typeface="Fraunce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Suranna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Fraunces-bold.fntdata"/><Relationship Id="rId12" Type="http://schemas.openxmlformats.org/officeDocument/2006/relationships/slide" Target="slides/slide8.xml"/><Relationship Id="rId34" Type="http://schemas.openxmlformats.org/officeDocument/2006/relationships/font" Target="fonts/Fraunces-regular.fntdata"/><Relationship Id="rId15" Type="http://schemas.openxmlformats.org/officeDocument/2006/relationships/slide" Target="slides/slide11.xml"/><Relationship Id="rId37" Type="http://schemas.openxmlformats.org/officeDocument/2006/relationships/font" Target="fonts/Fraunces-boldItalic.fntdata"/><Relationship Id="rId14" Type="http://schemas.openxmlformats.org/officeDocument/2006/relationships/slide" Target="slides/slide10.xml"/><Relationship Id="rId36" Type="http://schemas.openxmlformats.org/officeDocument/2006/relationships/font" Target="fonts/Fraunce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0cd299ac0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b0cd299ac0_3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0cd299ac0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b0cd299ac0_3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0cd299ac0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b0cd299ac0_3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0cd299ac0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b0cd299ac0_3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0cd299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b0cd299ac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0cd299ac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0cd299ac0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6069ef0f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66069ef0fe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6069ef0f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66069ef0fe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6069ef0f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66069ef0fe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0cd299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Boot, React, MySQL, Redis, Zustand, Mybatis, AWS, Docker, Jenkins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b0cd299ac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0cd299ac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Boot, React, MySQL, Redis, Zustand, Mybatis, AWS, Docker, Jenkins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0cd299ac0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0cd299ac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0cd299ac0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창의성과 상상력 강화: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롤플레잉은 상상력과 창의성을 촉진하는 활동입니다. 화상 통신을 통해 아이들이 동화책 속 캐릭터로 변하고 이야기를 진행하면서 자연스럽게 창의성과 상상력이 풍부해지게 됩니다. 이러한 경험을 통해 아이들은 독창적인 아이디어를 발전시키고 새로운 이야기를 창조하는 능력을 기를 수 있습니다.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언어 발달 및 소통 능력 향상: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롤플레잉을 통해 아이들은 다양한 상황에서 언어를 사용하고 소통하는 기회를 얻습니다. 동화책 이야기 속에서 캐릭터들과의 대화를 통해 언어 발달 및 소통 능력이 향상될 것입니다. 또한 화상 통신을 통해 다른 아이들과 협력하면서 적절한 언어 사용법도 습득할 수 있습니다.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사회적 기술 강화: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화상 통신을 통한 롤플레잉은 아이들 간의 협력과 대화 능력을 향상시킵니다. 팀워크를 통한 문제 해결이나 캐릭터 간의 갈등 해결을 통해 사회적 기술이 강화될 것입니다. 이는 아이들이 더 나은 친구 관계를 형성하고, 집단에서 효과적으로 참여할 수 있도록 도와줍니다.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학습 동기부여 증대: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동화책 롤플레잉 시스템은 아이들에게 학습을 더욱 즐겁고 흥미로운 경험으로 바꿀 수 있습니다. 캐릭터로 변하고 이야기를 만들어가는 과정은 학습에 대한 동기부여를 높이며, 즐겁게 참여하면서 자연스럽게 지식을 습득하게 될 것입니다.</a:t>
            </a:r>
            <a:endParaRPr/>
          </a:p>
        </p:txBody>
      </p:sp>
      <p:sp>
        <p:nvSpPr>
          <p:cNvPr id="351" name="Google Shape;35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0cd299ac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b0cd299ac0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0cd299ac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b0cd299ac0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6069ef0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66069ef0f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0cd299ac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b0cd299ac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0cd299a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b0cd299ac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0cd299a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b0cd299ac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6069ef0f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6069ef0fe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0cd299ac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b0cd299ac0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0cd299ac0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b0cd299ac0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0cd299ac0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b0cd299ac0_3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0cd299ac0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b0cd299ac0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Relationship Id="rId10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5.png"/><Relationship Id="rId13" Type="http://schemas.openxmlformats.org/officeDocument/2006/relationships/image" Target="../media/image36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5" Type="http://schemas.openxmlformats.org/officeDocument/2006/relationships/image" Target="../media/image46.png"/><Relationship Id="rId14" Type="http://schemas.openxmlformats.org/officeDocument/2006/relationships/image" Target="../media/image37.png"/><Relationship Id="rId16" Type="http://schemas.openxmlformats.org/officeDocument/2006/relationships/image" Target="../media/image58.png"/><Relationship Id="rId5" Type="http://schemas.openxmlformats.org/officeDocument/2006/relationships/image" Target="../media/image12.png"/><Relationship Id="rId6" Type="http://schemas.openxmlformats.org/officeDocument/2006/relationships/image" Target="../media/image33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Relationship Id="rId4" Type="http://schemas.openxmlformats.org/officeDocument/2006/relationships/image" Target="../media/image11.png"/><Relationship Id="rId5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Relationship Id="rId4" Type="http://schemas.openxmlformats.org/officeDocument/2006/relationships/image" Target="../media/image3.png"/><Relationship Id="rId5" Type="http://schemas.openxmlformats.org/officeDocument/2006/relationships/hyperlink" Target="https://blog.naver.com/happygwedu/221897547714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56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323451" y="1619784"/>
            <a:ext cx="8050722" cy="216090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8425">
            <a:solidFill>
              <a:srgbClr val="B1E0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321750" y="1784212"/>
            <a:ext cx="80541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500">
                <a:solidFill>
                  <a:srgbClr val="595959"/>
                </a:solidFill>
                <a:latin typeface="Suranna"/>
                <a:ea typeface="Suranna"/>
                <a:cs typeface="Suranna"/>
                <a:sym typeface="Suranna"/>
              </a:rPr>
              <a:t>FANTASY TALE</a:t>
            </a:r>
            <a:endParaRPr b="1" i="0" sz="7500" u="none" cap="none" strike="noStrike">
              <a:solidFill>
                <a:srgbClr val="595959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735248" y="982948"/>
            <a:ext cx="1033150" cy="10101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539163" y="5157062"/>
            <a:ext cx="390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광주 1반 9조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김지현, 김진명, 심우석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이주현, 전재완, 조현호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그리기이(가) 표시된 사진&#10;&#10;자동 생성된 설명" id="88" name="Google Shape;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4014" y="3428218"/>
            <a:ext cx="600159" cy="70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-4383400" y="1170175"/>
            <a:ext cx="518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글꼴은 제가 마지막에 한번에 바꿀게요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310325" y="4083909"/>
            <a:ext cx="8054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B7B7B7"/>
                </a:solidFill>
                <a:latin typeface="Suranna"/>
                <a:ea typeface="Suranna"/>
                <a:cs typeface="Suranna"/>
                <a:sym typeface="Suranna"/>
              </a:rPr>
              <a:t>얼굴 인식 </a:t>
            </a:r>
            <a:r>
              <a:rPr b="1" i="0" lang="ko-KR" sz="2000" u="none" cap="none" strike="noStrike">
                <a:solidFill>
                  <a:srgbClr val="B7B7B7"/>
                </a:solidFill>
                <a:latin typeface="Suranna"/>
                <a:ea typeface="Suranna"/>
                <a:cs typeface="Suranna"/>
                <a:sym typeface="Suranna"/>
              </a:rPr>
              <a:t>기술 </a:t>
            </a:r>
            <a:r>
              <a:rPr b="1" i="0" lang="ko-KR" sz="2000" u="none" cap="none" strike="noStrike">
                <a:solidFill>
                  <a:srgbClr val="B7B7B7"/>
                </a:solidFill>
                <a:latin typeface="Fraunces"/>
                <a:ea typeface="Fraunces"/>
                <a:cs typeface="Fraunces"/>
                <a:sym typeface="Fraunces"/>
              </a:rPr>
              <a:t>기반의 몰입형 동화 놀이 서비스</a:t>
            </a:r>
            <a:endParaRPr b="1" i="0" sz="2000" u="none" cap="none" strike="noStrike">
              <a:solidFill>
                <a:srgbClr val="B7B7B7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99" name="Google Shape;1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01" name="Google Shape;201;p22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p22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04" name="Google Shape;204;p22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배정되지 않은 역할 TTS 대체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TTS로 역할에 맞는 목소리 생성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선택되지 않은 역할 대체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6">
            <a:alphaModFix/>
          </a:blip>
          <a:srcRect b="0" l="0" r="0" t="54439"/>
          <a:stretch/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12" name="Google Shape;2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13" name="Google Shape;21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15" name="Google Shape;215;p23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7" name="Google Shape;217;p23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18" name="Google Shape;218;p23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녹화본 책장 보관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모든 프로필에서 공유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카테고리 분류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6">
            <a:alphaModFix/>
          </a:blip>
          <a:srcRect b="0" l="0" r="4671" t="53725"/>
          <a:stretch/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27" name="Google Shape;2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4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29" name="Google Shape;229;p24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1" name="Google Shape;231;p24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32" name="Google Shape;232;p24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하이라이트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특정 부분 하이라이트 생성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책장 보관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40" name="Google Shape;2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41" name="Google Shape;2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5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43" name="Google Shape;243;p25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5" name="Google Shape;245;p25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46" name="Google Shape;246;p25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 채팅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6">
            <a:alphaModFix/>
          </a:blip>
          <a:srcRect b="4120" l="0" r="0" t="4120"/>
          <a:stretch/>
        </p:blipFill>
        <p:spPr>
          <a:xfrm>
            <a:off x="1112400" y="1886400"/>
            <a:ext cx="4080009" cy="3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프로필 별 친구 맺기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친구와 실시간 채팅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6"/>
          <p:cNvGrpSpPr/>
          <p:nvPr/>
        </p:nvGrpSpPr>
        <p:grpSpPr>
          <a:xfrm>
            <a:off x="3253165" y="1516460"/>
            <a:ext cx="5728160" cy="233560"/>
            <a:chOff x="3253165" y="1066800"/>
            <a:chExt cx="5728160" cy="233560"/>
          </a:xfrm>
        </p:grpSpPr>
        <p:sp>
          <p:nvSpPr>
            <p:cNvPr id="254" name="Google Shape;254;p26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목업</a:t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50" y="1981745"/>
            <a:ext cx="22955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7975" y="1957932"/>
            <a:ext cx="22574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6300" y="2019845"/>
            <a:ext cx="2257425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4625" y="2043650"/>
            <a:ext cx="22764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2950" y="2198300"/>
            <a:ext cx="2295525" cy="35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03 시스템 아키텍쳐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4436925" y="3936900"/>
            <a:ext cx="43641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명세서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DIAGRAM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8"/>
          <p:cNvGrpSpPr/>
          <p:nvPr/>
        </p:nvGrpSpPr>
        <p:grpSpPr>
          <a:xfrm>
            <a:off x="3253165" y="1440260"/>
            <a:ext cx="5728160" cy="233560"/>
            <a:chOff x="3253165" y="1066800"/>
            <a:chExt cx="5728160" cy="233560"/>
          </a:xfrm>
        </p:grpSpPr>
        <p:sp>
          <p:nvSpPr>
            <p:cNvPr id="277" name="Google Shape;277;p28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9" name="Google Shape;279;p28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기능명세서</a:t>
            </a:r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38" y="2085600"/>
            <a:ext cx="5899462" cy="34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4400" y="2029725"/>
            <a:ext cx="5316876" cy="353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89" name="Google Shape;2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0" name="Google Shape;29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193385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1" name="Google Shape;2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73518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2" name="Google Shape;2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3429000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3" name="Google Shape;2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4163451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4" name="Google Shape;29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4897902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9"/>
          <p:cNvGrpSpPr/>
          <p:nvPr/>
        </p:nvGrpSpPr>
        <p:grpSpPr>
          <a:xfrm>
            <a:off x="6433299" y="1457961"/>
            <a:ext cx="4480567" cy="233560"/>
            <a:chOff x="3253165" y="1066800"/>
            <a:chExt cx="5728160" cy="233560"/>
          </a:xfrm>
        </p:grpSpPr>
        <p:sp>
          <p:nvSpPr>
            <p:cNvPr id="296" name="Google Shape;296;p29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9"/>
          <p:cNvSpPr txBox="1"/>
          <p:nvPr/>
        </p:nvSpPr>
        <p:spPr>
          <a:xfrm>
            <a:off x="6441192" y="4651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ERD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 rotWithShape="1">
          <a:blip r:embed="rId6">
            <a:alphaModFix/>
          </a:blip>
          <a:srcRect b="0" l="10329" r="0" t="14354"/>
          <a:stretch/>
        </p:blipFill>
        <p:spPr>
          <a:xfrm>
            <a:off x="1205000" y="1835650"/>
            <a:ext cx="3846108" cy="38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 txBox="1"/>
          <p:nvPr/>
        </p:nvSpPr>
        <p:spPr>
          <a:xfrm>
            <a:off x="6249500" y="19880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249500" y="273520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6249500" y="34823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6249500" y="422950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다시보기 (녹화본)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249500" y="49766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etc..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6249500" y="5723800"/>
            <a:ext cx="559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시계이(가) 표시된 사진&#10;&#10;자동 생성된 설명" id="310" name="Google Shape;3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1084137"/>
            <a:ext cx="2962688" cy="98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0"/>
          <p:cNvGrpSpPr/>
          <p:nvPr/>
        </p:nvGrpSpPr>
        <p:grpSpPr>
          <a:xfrm>
            <a:off x="6203396" y="1458038"/>
            <a:ext cx="5369004" cy="233583"/>
            <a:chOff x="3253165" y="1066800"/>
            <a:chExt cx="5728160" cy="233560"/>
          </a:xfrm>
        </p:grpSpPr>
        <p:sp>
          <p:nvSpPr>
            <p:cNvPr id="312" name="Google Shape;312;p30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30"/>
          <p:cNvSpPr txBox="1"/>
          <p:nvPr/>
        </p:nvSpPr>
        <p:spPr>
          <a:xfrm>
            <a:off x="5805050" y="465150"/>
            <a:ext cx="608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Class Diagram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5">
            <a:alphaModFix/>
          </a:blip>
          <a:srcRect b="0" l="0" r="0" t="32641"/>
          <a:stretch/>
        </p:blipFill>
        <p:spPr>
          <a:xfrm>
            <a:off x="1350150" y="1847575"/>
            <a:ext cx="8770774" cy="43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/>
          <p:nvPr/>
        </p:nvSpPr>
        <p:spPr>
          <a:xfrm>
            <a:off x="6130950" y="5577650"/>
            <a:ext cx="6061200" cy="1247400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321" name="Google Shape;3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3200" y="6221815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6650686" y="5782484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기술스택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42350" y="9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950" y="2423775"/>
            <a:ext cx="1132180" cy="10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800" y="1884375"/>
            <a:ext cx="1323576" cy="13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9100" y="560800"/>
            <a:ext cx="1323575" cy="13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700" y="2988474"/>
            <a:ext cx="1960499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0800" y="924514"/>
            <a:ext cx="2011080" cy="201104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lgDash"/>
            <a:miter lim="8000"/>
            <a:headEnd len="sm" w="sm" type="none"/>
            <a:tailEnd len="sm" w="sm" type="none"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7538" y="3289975"/>
            <a:ext cx="3212900" cy="18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69276" y="3439563"/>
            <a:ext cx="1459998" cy="14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05800" y="4424775"/>
            <a:ext cx="2643150" cy="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05862" y="2867775"/>
            <a:ext cx="1557025" cy="155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8938" y="384388"/>
            <a:ext cx="2820300" cy="1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54963" y="306124"/>
            <a:ext cx="2401064" cy="240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355" y="20610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32294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4442263"/>
            <a:ext cx="857370" cy="838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3253165" y="1592660"/>
            <a:ext cx="5728275" cy="233680"/>
            <a:chOff x="3253165" y="1066800"/>
            <a:chExt cx="5728275" cy="233680"/>
          </a:xfrm>
        </p:grpSpPr>
        <p:sp>
          <p:nvSpPr>
            <p:cNvPr id="101" name="Google Shape;101;p14"/>
            <p:cNvSpPr/>
            <p:nvPr/>
          </p:nvSpPr>
          <p:spPr>
            <a:xfrm>
              <a:off x="3253165" y="1178560"/>
              <a:ext cx="5718115" cy="12192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263325" y="1066800"/>
              <a:ext cx="5718115" cy="45719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목차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4709563" y="2061050"/>
            <a:ext cx="32727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01 배경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02 주요 기능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03 시스템 아키텍쳐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95959"/>
                </a:solidFill>
              </a:rPr>
              <a:t>04 기대 효과</a:t>
            </a:r>
            <a:endParaRPr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95959"/>
                </a:solidFill>
              </a:rPr>
              <a:t>05 경쟁 서비스</a:t>
            </a:r>
            <a:endParaRPr sz="2700">
              <a:solidFill>
                <a:srgbClr val="595959"/>
              </a:solidFill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리기이(가) 표시된 사진  자동 생성된 설명" id="339" name="Google Shape;3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3200" y="6221815"/>
            <a:ext cx="2169508" cy="62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42350" y="9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350" y="175413"/>
            <a:ext cx="9950599" cy="591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04 기대 효과</a:t>
            </a:r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리기이(가) 표시된 사진&#10;&#10;자동 생성된 설명" id="353" name="Google Shape;35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045" y="193385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4" name="Google Shape;3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045" y="290513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5" name="Google Shape;3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045" y="3975425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6" name="Google Shape;35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6045" y="5121901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4"/>
          <p:cNvGrpSpPr/>
          <p:nvPr/>
        </p:nvGrpSpPr>
        <p:grpSpPr>
          <a:xfrm>
            <a:off x="6280899" y="1457961"/>
            <a:ext cx="4480657" cy="233680"/>
            <a:chOff x="3253165" y="1066800"/>
            <a:chExt cx="5728275" cy="233680"/>
          </a:xfrm>
        </p:grpSpPr>
        <p:sp>
          <p:nvSpPr>
            <p:cNvPr id="358" name="Google Shape;358;p34"/>
            <p:cNvSpPr/>
            <p:nvPr/>
          </p:nvSpPr>
          <p:spPr>
            <a:xfrm>
              <a:off x="3253165" y="1178560"/>
              <a:ext cx="5718115" cy="12192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263325" y="1066800"/>
              <a:ext cx="5718115" cy="45719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0" name="Google Shape;360;p34"/>
          <p:cNvSpPr txBox="1"/>
          <p:nvPr/>
        </p:nvSpPr>
        <p:spPr>
          <a:xfrm>
            <a:off x="6288792" y="4651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기대효과</a:t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6628350" y="1911850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창의성, 상상력 강화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6628350" y="2883150"/>
            <a:ext cx="39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 발달 및 소통 향상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6628350" y="3953400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사회성 향상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6628350" y="5099888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동기부여 증대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38" y="2140491"/>
            <a:ext cx="4773300" cy="298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05 경쟁 서비스</a:t>
            </a:r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/>
        </p:nvSpPr>
        <p:spPr>
          <a:xfrm>
            <a:off x="3633182" y="83226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경쟁 서비스</a:t>
            </a: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050" y="2158260"/>
            <a:ext cx="2785737" cy="18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0739" y="2132773"/>
            <a:ext cx="2115536" cy="19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/>
        </p:nvSpPr>
        <p:spPr>
          <a:xfrm>
            <a:off x="6451375" y="2040350"/>
            <a:ext cx="5235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 : 개발 인력 및 비용, 브랜드 파워,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플랫폼(다양한 서비스)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 : 앱 서비스로만 제공됨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: 다양한 언어 지원을 통한 글로벌 시장 진출 기회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: 유사한 어린이 교육앱들의 증가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1322824" y="4088875"/>
            <a:ext cx="194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아이들 나라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3914546" y="4105432"/>
            <a:ext cx="208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핑크퐁 플러스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/>
        </p:nvSpPr>
        <p:spPr>
          <a:xfrm>
            <a:off x="3633174" y="756050"/>
            <a:ext cx="523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서비스 SWOT</a:t>
            </a:r>
            <a:endParaRPr/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6222775" y="1829175"/>
            <a:ext cx="51531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 : 교육적 컨텐츠를 통한 오락 제공, PWA 사용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 : 낮은 투자 비용(시간, 인력)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: Ai 기술(얼굴 인식 및 이미지 합성 기술, tts)을 통한 ux 향상 및 신규 사용자 유치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: 디지털 네이티브의 관심사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(게임 &gt; 영상 &gt; 책)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2019625" y="4609800"/>
            <a:ext cx="33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FANTASY TALE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 rotWithShape="1">
          <a:blip r:embed="rId6">
            <a:alphaModFix/>
          </a:blip>
          <a:srcRect b="23013" l="6121" r="5919" t="5603"/>
          <a:stretch/>
        </p:blipFill>
        <p:spPr>
          <a:xfrm>
            <a:off x="2184500" y="1994550"/>
            <a:ext cx="3098225" cy="25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355" y="20610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32294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4442263"/>
            <a:ext cx="857370" cy="838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38"/>
          <p:cNvGrpSpPr/>
          <p:nvPr/>
        </p:nvGrpSpPr>
        <p:grpSpPr>
          <a:xfrm>
            <a:off x="3253165" y="1592660"/>
            <a:ext cx="5728160" cy="233560"/>
            <a:chOff x="3253165" y="1066800"/>
            <a:chExt cx="5728160" cy="233560"/>
          </a:xfrm>
        </p:grpSpPr>
        <p:sp>
          <p:nvSpPr>
            <p:cNvPr id="403" name="Google Shape;403;p38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5" name="Google Shape;405;p38"/>
          <p:cNvSpPr txBox="1"/>
          <p:nvPr/>
        </p:nvSpPr>
        <p:spPr>
          <a:xfrm>
            <a:off x="2075101" y="484450"/>
            <a:ext cx="850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템플릿 사용 설명서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3171884" y="2147322"/>
            <a:ext cx="571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사용한 폰트 : 강원교육새음</a:t>
            </a:r>
            <a:endParaRPr b="0" i="0" sz="4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257262" y="4507478"/>
            <a:ext cx="614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사용범위 : 교육용으로 자유롭게 사용 가능</a:t>
            </a:r>
            <a:endParaRPr/>
          </a:p>
        </p:txBody>
      </p:sp>
      <p:sp>
        <p:nvSpPr>
          <p:cNvPr id="408" name="Google Shape;408;p38"/>
          <p:cNvSpPr txBox="1"/>
          <p:nvPr/>
        </p:nvSpPr>
        <p:spPr>
          <a:xfrm>
            <a:off x="3232844" y="3244602"/>
            <a:ext cx="825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폰트 다운 링크 : </a:t>
            </a:r>
            <a:r>
              <a:rPr b="0" i="0" lang="ko-KR" sz="1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https://blog.naver.com/happygwedu/221897547714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1864010" y="4561841"/>
            <a:ext cx="8428069" cy="1247252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1864010" y="978925"/>
            <a:ext cx="8428069" cy="327151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B1E0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연극 영상,음성 공유를 위한 WebRTC 기술이용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CLOVA API를 활용한 TTS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OpenCV와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 Pipe 를 활용한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Recognition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417" name="Google Shape;4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9691" y="3939048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/>
          <p:nvPr/>
        </p:nvSpPr>
        <p:spPr>
          <a:xfrm>
            <a:off x="3870712" y="456184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주요기술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-183666"/>
            <a:ext cx="1033150" cy="101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995" y="359596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빨간색이(가) 표시된 사진  자동 생성된 설명" id="425" name="Google Shape;42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110" y="2633804"/>
            <a:ext cx="3124636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6" name="Google Shape;4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1562" y="3662647"/>
            <a:ext cx="600159" cy="704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7" name="Google Shape;427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2428" y="3472121"/>
            <a:ext cx="1047896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8" name="Google Shape;428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324" y="3667410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시계이(가) 표시된 사진  자동 생성된 설명" id="429" name="Google Shape;42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9516" y="2390703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30" name="Google Shape;430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7967" y="3752810"/>
            <a:ext cx="3019846" cy="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 txBox="1"/>
          <p:nvPr/>
        </p:nvSpPr>
        <p:spPr>
          <a:xfrm>
            <a:off x="3709382" y="113706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경쟁 서비스</a:t>
            </a:r>
            <a:r>
              <a:rPr b="1" i="0" lang="ko-KR" sz="6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1030600" y="580800"/>
            <a:ext cx="10029050" cy="56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1030600" y="2921100"/>
            <a:ext cx="1010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01 배경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50" y="530800"/>
            <a:ext cx="37528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250" y="1203550"/>
            <a:ext cx="11199901" cy="54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1881910" y="840666"/>
            <a:ext cx="8428200" cy="1247400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7591" y="217873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888612" y="916866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타겟층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-183666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113" y="2376637"/>
            <a:ext cx="3679475" cy="3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9250" y="2449487"/>
            <a:ext cx="35337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 flipH="1" rot="-521652">
            <a:off x="9940594" y="2065635"/>
            <a:ext cx="1835795" cy="1011196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부모님과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함께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7"/>
          <p:cNvSpPr/>
          <p:nvPr/>
        </p:nvSpPr>
        <p:spPr>
          <a:xfrm rot="843672">
            <a:off x="482650" y="2050259"/>
            <a:ext cx="1837353" cy="1011083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함께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02</a:t>
            </a:r>
            <a:r>
              <a:rPr b="1" lang="ko-KR" sz="6000">
                <a:solidFill>
                  <a:srgbClr val="595959"/>
                </a:solidFill>
              </a:rPr>
              <a:t> 주요 기능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903650" y="3936900"/>
            <a:ext cx="23847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28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목업</a:t>
            </a:r>
            <a:endParaRPr sz="28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2266275" y="1886825"/>
            <a:ext cx="7971900" cy="404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" y="5857324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198634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0" name="Google Shape;1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263527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325288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2" name="Google Shape;15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3911138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449318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9"/>
          <p:cNvGrpSpPr/>
          <p:nvPr/>
        </p:nvGrpSpPr>
        <p:grpSpPr>
          <a:xfrm>
            <a:off x="4427534" y="1328550"/>
            <a:ext cx="3336931" cy="233575"/>
            <a:chOff x="3263313" y="1066789"/>
            <a:chExt cx="5757300" cy="233575"/>
          </a:xfrm>
        </p:grpSpPr>
        <p:sp>
          <p:nvSpPr>
            <p:cNvPr id="155" name="Google Shape;155;p19"/>
            <p:cNvSpPr/>
            <p:nvPr/>
          </p:nvSpPr>
          <p:spPr>
            <a:xfrm>
              <a:off x="3263314" y="1178564"/>
              <a:ext cx="57573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3263313" y="1066789"/>
              <a:ext cx="57573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9"/>
          <p:cNvSpPr txBox="1"/>
          <p:nvPr/>
        </p:nvSpPr>
        <p:spPr>
          <a:xfrm>
            <a:off x="3672792" y="5413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기능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3875975" y="258943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몰입형 동화 구연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868025" y="3289175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배정되지 않은 역할 TTS 대체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868025" y="3911150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녹화본 책장 보관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875975" y="2002763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 프로필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875975" y="4482750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하이라이트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&#10;&#10;자동 생성된 설명" id="163" name="Google Shape;1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9483" y="5054764"/>
            <a:ext cx="638264" cy="5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3885663" y="5044325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 채팅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0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173" name="Google Shape;173;p20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" name="Google Shape;175;p20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176" name="Google Shape;176;p20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 프로필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6">
            <a:alphaModFix/>
          </a:blip>
          <a:srcRect b="0" l="0" r="0" t="46831"/>
          <a:stretch/>
        </p:blipFill>
        <p:spPr>
          <a:xfrm>
            <a:off x="1112400" y="1886400"/>
            <a:ext cx="4080009" cy="3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하나의 계정으로 PLAY 가능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프로필 단위로 친구 관리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84" name="Google Shape;18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85" name="Google Shape;1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1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187" name="Google Shape;187;p21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p21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190" name="Google Shape;190;p21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몰입형 동화 구연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FACE LANDMARK DETECTION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표정 MAPPING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6">
            <a:alphaModFix/>
          </a:blip>
          <a:srcRect b="52671" l="0" r="0" t="0"/>
          <a:stretch/>
        </p:blipFill>
        <p:spPr>
          <a:xfrm>
            <a:off x="1112400" y="18900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